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57" r:id="rId4"/>
    <p:sldId id="258" r:id="rId5"/>
    <p:sldId id="259" r:id="rId6"/>
    <p:sldId id="273" r:id="rId7"/>
    <p:sldId id="274" r:id="rId8"/>
    <p:sldId id="275" r:id="rId9"/>
    <p:sldId id="276" r:id="rId10"/>
    <p:sldId id="272"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185487"/>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Concepto de Derecho del Trabajo</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 D. Anel Victoria Trejo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 </a:t>
            </a:r>
            <a:r>
              <a:rPr lang="es-MX" sz="2300" b="1" dirty="0" smtClean="0">
                <a:solidFill>
                  <a:prstClr val="black"/>
                </a:solidFill>
                <a:latin typeface="Arial" pitchFamily="34" charset="0"/>
                <a:cs typeface="Arial" pitchFamily="34" charset="0"/>
              </a:rPr>
              <a:t>– </a:t>
            </a:r>
            <a:r>
              <a:rPr lang="es-MX" sz="2300" b="1" dirty="0" smtClean="0">
                <a:solidFill>
                  <a:prstClr val="black"/>
                </a:solidFill>
                <a:latin typeface="Arial" pitchFamily="34" charset="0"/>
                <a:cs typeface="Arial" pitchFamily="34" charset="0"/>
              </a:rPr>
              <a:t>Diciembre</a:t>
            </a:r>
            <a:r>
              <a:rPr lang="es-MX" sz="2300" b="1" dirty="0" smtClean="0">
                <a:solidFill>
                  <a:prstClr val="black"/>
                </a:solidFill>
                <a:latin typeface="Arial" pitchFamily="34" charset="0"/>
                <a:cs typeface="Arial" pitchFamily="34" charset="0"/>
              </a:rPr>
              <a:t> </a:t>
            </a:r>
            <a:r>
              <a:rPr lang="es-MX" sz="2300" b="1" dirty="0" smtClean="0">
                <a:solidFill>
                  <a:prstClr val="black"/>
                </a:solidFill>
                <a:latin typeface="Arial" pitchFamily="34" charset="0"/>
                <a:cs typeface="Arial" pitchFamily="34" charset="0"/>
              </a:rPr>
              <a:t>2016</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5447645"/>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smtClean="0">
              <a:latin typeface="Arial" pitchFamily="34" charset="0"/>
              <a:cs typeface="Arial" pitchFamily="34" charset="0"/>
            </a:endParaRPr>
          </a:p>
          <a:p>
            <a:r>
              <a:rPr lang="es-ES" sz="2400" dirty="0" smtClean="0">
                <a:latin typeface="Arial" pitchFamily="34" charset="0"/>
                <a:cs typeface="Arial" pitchFamily="34" charset="0"/>
              </a:rPr>
              <a:t>De </a:t>
            </a:r>
            <a:r>
              <a:rPr lang="es-ES" sz="2400" dirty="0">
                <a:latin typeface="Arial" pitchFamily="34" charset="0"/>
                <a:cs typeface="Arial" pitchFamily="34" charset="0"/>
              </a:rPr>
              <a:t>la Cueva, Mario, Dávalos, José, Derecho individual de trabajo, Porrúa, 2003, pág. </a:t>
            </a:r>
            <a:r>
              <a:rPr lang="es-ES" sz="2400" dirty="0" smtClean="0">
                <a:latin typeface="Arial" pitchFamily="34" charset="0"/>
                <a:cs typeface="Arial" pitchFamily="34" charset="0"/>
              </a:rPr>
              <a:t>39</a:t>
            </a:r>
          </a:p>
          <a:p>
            <a:r>
              <a:rPr lang="es-ES" sz="2400" dirty="0" smtClean="0">
                <a:latin typeface="Arial" pitchFamily="34" charset="0"/>
                <a:cs typeface="Arial" pitchFamily="34" charset="0"/>
              </a:rPr>
              <a:t> </a:t>
            </a:r>
            <a:endParaRPr lang="es-ES" sz="2400" dirty="0">
              <a:latin typeface="Arial" pitchFamily="34" charset="0"/>
              <a:cs typeface="Arial" pitchFamily="34" charset="0"/>
            </a:endParaRPr>
          </a:p>
          <a:p>
            <a:r>
              <a:rPr lang="es-ES" sz="2400" dirty="0" smtClean="0">
                <a:latin typeface="Arial" pitchFamily="34" charset="0"/>
                <a:cs typeface="Arial" pitchFamily="34" charset="0"/>
              </a:rPr>
              <a:t>Trueba </a:t>
            </a:r>
            <a:r>
              <a:rPr lang="es-ES" sz="2400" dirty="0">
                <a:latin typeface="Arial" pitchFamily="34" charset="0"/>
                <a:cs typeface="Arial" pitchFamily="34" charset="0"/>
              </a:rPr>
              <a:t>Urbina, Alberto Mario, Dávalos, José, Derecho individual de trabajo, Porrúa, 2003, pág. 39</a:t>
            </a:r>
            <a:r>
              <a:rPr lang="es-ES" sz="2400" dirty="0" smtClean="0">
                <a:latin typeface="Arial" pitchFamily="34" charset="0"/>
                <a:cs typeface="Arial" pitchFamily="34" charset="0"/>
              </a:rPr>
              <a:t>.</a:t>
            </a:r>
          </a:p>
          <a:p>
            <a:r>
              <a:rPr lang="es-ES" sz="2400" dirty="0" smtClean="0">
                <a:latin typeface="Arial" pitchFamily="34" charset="0"/>
                <a:cs typeface="Arial" pitchFamily="34" charset="0"/>
              </a:rPr>
              <a:t> </a:t>
            </a:r>
            <a:endParaRPr lang="es-ES" sz="2400" dirty="0">
              <a:latin typeface="Arial" pitchFamily="34" charset="0"/>
              <a:cs typeface="Arial" pitchFamily="34" charset="0"/>
            </a:endParaRPr>
          </a:p>
          <a:p>
            <a:r>
              <a:rPr lang="es-ES" sz="2400" dirty="0" smtClean="0">
                <a:latin typeface="Arial" pitchFamily="34" charset="0"/>
                <a:cs typeface="Arial" pitchFamily="34" charset="0"/>
              </a:rPr>
              <a:t>Sánchez </a:t>
            </a:r>
            <a:r>
              <a:rPr lang="es-ES" sz="2400" dirty="0">
                <a:latin typeface="Arial" pitchFamily="34" charset="0"/>
                <a:cs typeface="Arial" pitchFamily="34" charset="0"/>
              </a:rPr>
              <a:t>Alvarado, Alfredo, Dávalos, José, Derecho individual de trabajo, Porrúa, 2003, pág. 39</a:t>
            </a:r>
            <a:r>
              <a:rPr lang="es-ES" sz="2400">
                <a:latin typeface="Arial" pitchFamily="34" charset="0"/>
                <a:cs typeface="Arial" pitchFamily="34" charset="0"/>
              </a:rPr>
              <a:t>. </a:t>
            </a:r>
            <a:endParaRPr lang="es-ES" sz="2400" smtClean="0">
              <a:latin typeface="Arial" pitchFamily="34" charset="0"/>
              <a:cs typeface="Arial" pitchFamily="34" charset="0"/>
            </a:endParaRPr>
          </a:p>
          <a:p>
            <a:endParaRPr lang="es-ES" sz="2400" dirty="0">
              <a:latin typeface="Arial" pitchFamily="34" charset="0"/>
              <a:cs typeface="Arial" pitchFamily="34" charset="0"/>
            </a:endParaRPr>
          </a:p>
          <a:p>
            <a:r>
              <a:rPr lang="es-ES" sz="2400" dirty="0" smtClean="0">
                <a:latin typeface="Arial" pitchFamily="34" charset="0"/>
                <a:cs typeface="Arial" pitchFamily="34" charset="0"/>
              </a:rPr>
              <a:t>De </a:t>
            </a:r>
            <a:r>
              <a:rPr lang="es-ES" sz="2400" dirty="0">
                <a:latin typeface="Arial" pitchFamily="34" charset="0"/>
                <a:cs typeface="Arial" pitchFamily="34" charset="0"/>
              </a:rPr>
              <a:t>Buen Lozano, Néstor, Derecho del trabajo I, Porrúa, 2000, pág. 131</a:t>
            </a:r>
          </a:p>
          <a:p>
            <a:endParaRPr lang="es-MX" sz="2800" b="1" dirty="0" smtClean="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188640"/>
            <a:ext cx="8712968" cy="5632311"/>
          </a:xfrm>
          <a:prstGeom prst="rect">
            <a:avLst/>
          </a:prstGeom>
          <a:noFill/>
        </p:spPr>
        <p:txBody>
          <a:bodyPr wrap="square" rtlCol="0">
            <a:spAutoFit/>
          </a:bodyPr>
          <a:lstStyle/>
          <a:p>
            <a:pPr algn="just"/>
            <a:r>
              <a:rPr lang="es-MX" sz="2000" b="1" dirty="0" smtClean="0">
                <a:latin typeface="Arial" pitchFamily="34" charset="0"/>
                <a:cs typeface="Arial" pitchFamily="34" charset="0"/>
              </a:rPr>
              <a:t>Tema: </a:t>
            </a:r>
            <a:r>
              <a:rPr lang="es-MX" sz="2000" dirty="0" smtClean="0">
                <a:latin typeface="Arial" pitchFamily="34" charset="0"/>
                <a:cs typeface="Arial" pitchFamily="34" charset="0"/>
              </a:rPr>
              <a:t>Concepto de Derecho del Trabajo</a:t>
            </a:r>
          </a:p>
          <a:p>
            <a:pPr algn="just"/>
            <a:endParaRPr lang="es-MX" sz="2000" b="1" dirty="0">
              <a:latin typeface="Arial" pitchFamily="34" charset="0"/>
              <a:cs typeface="Arial" pitchFamily="34" charset="0"/>
            </a:endParaRPr>
          </a:p>
          <a:p>
            <a:pPr algn="just"/>
            <a:r>
              <a:rPr lang="es-MX" sz="2000" b="1" dirty="0" smtClean="0">
                <a:latin typeface="Arial" pitchFamily="34" charset="0"/>
                <a:cs typeface="Arial" pitchFamily="34" charset="0"/>
              </a:rPr>
              <a:t>Resumen (</a:t>
            </a:r>
            <a:r>
              <a:rPr lang="es-MX" sz="2000" b="1" dirty="0" err="1" smtClean="0">
                <a:latin typeface="Arial" pitchFamily="34" charset="0"/>
                <a:cs typeface="Arial" pitchFamily="34" charset="0"/>
              </a:rPr>
              <a:t>Abstract</a:t>
            </a:r>
            <a:r>
              <a:rPr lang="es-MX" sz="2000" b="1" dirty="0" smtClean="0">
                <a:latin typeface="Arial" pitchFamily="34" charset="0"/>
                <a:cs typeface="Arial" pitchFamily="34" charset="0"/>
              </a:rPr>
              <a:t>)</a:t>
            </a:r>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2000" dirty="0" smtClean="0">
                <a:latin typeface="Arial" pitchFamily="34" charset="0"/>
                <a:cs typeface="Arial" pitchFamily="34" charset="0"/>
              </a:rPr>
              <a:t>La </a:t>
            </a:r>
            <a:r>
              <a:rPr lang="es-MX" sz="2000" dirty="0">
                <a:latin typeface="Arial" pitchFamily="34" charset="0"/>
                <a:cs typeface="Arial" pitchFamily="34" charset="0"/>
              </a:rPr>
              <a:t>historia y la naturaleza de nuestro derecho del trabajo, ricas en ideas en acontecimientos y en matices, han determinado un acervo de caracteres que le dan a nuestras normas e instituciones laborales una fisonomía propia y pionera en muchos aspectos</a:t>
            </a:r>
            <a:r>
              <a:rPr lang="es-MX" sz="2000" dirty="0" smtClean="0">
                <a:latin typeface="Arial" pitchFamily="34" charset="0"/>
                <a:cs typeface="Arial" pitchFamily="34" charset="0"/>
              </a:rPr>
              <a:t>.</a:t>
            </a:r>
            <a:endParaRPr lang="en-US" sz="2000" dirty="0">
              <a:latin typeface="Arial" pitchFamily="34" charset="0"/>
              <a:cs typeface="Arial" pitchFamily="34" charset="0"/>
            </a:endParaRPr>
          </a:p>
          <a:p>
            <a:pPr marL="342900" indent="-342900" algn="just">
              <a:lnSpc>
                <a:spcPct val="150000"/>
              </a:lnSpc>
              <a:buFont typeface="Arial" pitchFamily="34" charset="0"/>
              <a:buChar char="•"/>
            </a:pPr>
            <a:r>
              <a:rPr lang="en-US" sz="2000" dirty="0">
                <a:latin typeface="Arial" pitchFamily="34" charset="0"/>
                <a:cs typeface="Arial" pitchFamily="34" charset="0"/>
              </a:rPr>
              <a:t>History and Nature of Our Labor Law , rich in ideas and events in nuances, have </a:t>
            </a:r>
            <a:r>
              <a:rPr lang="en-US" sz="2000" dirty="0" err="1">
                <a:latin typeface="Arial" pitchFamily="34" charset="0"/>
                <a:cs typeface="Arial" pitchFamily="34" charset="0"/>
              </a:rPr>
              <a:t>acquis</a:t>
            </a:r>
            <a:r>
              <a:rPr lang="en-US" sz="2000" dirty="0">
                <a:latin typeface="Arial" pitchFamily="34" charset="0"/>
                <a:cs typeface="Arial" pitchFamily="34" charset="0"/>
              </a:rPr>
              <a:t> UN Determinate character you get one of Our Standards and </a:t>
            </a:r>
            <a:r>
              <a:rPr lang="en-US" sz="2000" dirty="0" err="1">
                <a:latin typeface="Arial" pitchFamily="34" charset="0"/>
                <a:cs typeface="Arial" pitchFamily="34" charset="0"/>
              </a:rPr>
              <a:t>Labour</a:t>
            </a:r>
            <a:r>
              <a:rPr lang="en-US" sz="2000" dirty="0">
                <a:latin typeface="Arial" pitchFamily="34" charset="0"/>
                <a:cs typeface="Arial" pitchFamily="34" charset="0"/>
              </a:rPr>
              <a:t> Institutions own physiognomy and pioneer in many aspects.</a:t>
            </a:r>
          </a:p>
          <a:p>
            <a:pPr marL="342900" indent="-342900" algn="just">
              <a:lnSpc>
                <a:spcPct val="150000"/>
              </a:lnSpc>
              <a:buFont typeface="Arial" pitchFamily="34" charset="0"/>
              <a:buChar char="•"/>
            </a:pPr>
            <a:r>
              <a:rPr lang="es-MX" sz="2000" b="1" dirty="0" smtClean="0">
                <a:latin typeface="Arial" pitchFamily="34" charset="0"/>
                <a:cs typeface="Arial" pitchFamily="34" charset="0"/>
              </a:rPr>
              <a:t>Palabras </a:t>
            </a:r>
            <a:r>
              <a:rPr lang="es-MX" sz="2000" b="1" dirty="0">
                <a:latin typeface="Arial" pitchFamily="34" charset="0"/>
                <a:cs typeface="Arial" pitchFamily="34" charset="0"/>
              </a:rPr>
              <a:t>clave: </a:t>
            </a:r>
            <a:r>
              <a:rPr lang="es-MX" sz="2000" dirty="0" smtClean="0">
                <a:latin typeface="Arial" pitchFamily="34" charset="0"/>
                <a:cs typeface="Arial" pitchFamily="34" charset="0"/>
              </a:rPr>
              <a:t>principios, fuentes reales y formales</a:t>
            </a:r>
          </a:p>
          <a:p>
            <a:pPr marL="342900" indent="-342900" algn="just">
              <a:lnSpc>
                <a:spcPct val="150000"/>
              </a:lnSpc>
              <a:buFont typeface="Arial" pitchFamily="34" charset="0"/>
              <a:buChar char="•"/>
            </a:pPr>
            <a:r>
              <a:rPr lang="es-MX" sz="2000" b="1" dirty="0" smtClean="0">
                <a:latin typeface="Arial" pitchFamily="34" charset="0"/>
                <a:cs typeface="Arial" pitchFamily="34" charset="0"/>
              </a:rPr>
              <a:t>(</a:t>
            </a:r>
            <a:r>
              <a:rPr lang="es-MX" sz="2000" b="1" dirty="0" err="1" smtClean="0">
                <a:latin typeface="Arial" pitchFamily="34" charset="0"/>
                <a:cs typeface="Arial" pitchFamily="34" charset="0"/>
              </a:rPr>
              <a:t>keywords</a:t>
            </a:r>
            <a:r>
              <a:rPr lang="es-MX" sz="2000" b="1" dirty="0" smtClean="0">
                <a:latin typeface="Arial" pitchFamily="34" charset="0"/>
                <a:cs typeface="Arial" pitchFamily="34" charset="0"/>
              </a:rPr>
              <a:t>) </a:t>
            </a:r>
            <a:r>
              <a:rPr lang="en-US" sz="2000" dirty="0">
                <a:latin typeface="Arial" pitchFamily="34" charset="0"/>
                <a:cs typeface="Arial" pitchFamily="34" charset="0"/>
              </a:rPr>
              <a:t>principles, real sources and formal</a:t>
            </a:r>
            <a:endParaRPr lang="es-MX"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692410" y="908720"/>
            <a:ext cx="7840030" cy="4832092"/>
          </a:xfrm>
          <a:prstGeom prst="rect">
            <a:avLst/>
          </a:prstGeom>
          <a:noFill/>
        </p:spPr>
        <p:txBody>
          <a:bodyPr wrap="square" rtlCol="0">
            <a:spAutoFit/>
          </a:bodyPr>
          <a:lstStyle/>
          <a:p>
            <a:pPr algn="just"/>
            <a:r>
              <a:rPr lang="es-MX" sz="2800" b="1" dirty="0" smtClean="0">
                <a:latin typeface="Arial" pitchFamily="34" charset="0"/>
                <a:cs typeface="Arial" pitchFamily="34" charset="0"/>
              </a:rPr>
              <a:t>Objetivo General: </a:t>
            </a:r>
            <a:r>
              <a:rPr lang="es-MX" sz="2800" dirty="0" smtClean="0">
                <a:latin typeface="Arial" pitchFamily="34" charset="0"/>
                <a:cs typeface="Arial" pitchFamily="34" charset="0"/>
              </a:rPr>
              <a:t>Analizará </a:t>
            </a:r>
            <a:r>
              <a:rPr lang="es-MX" sz="2800" dirty="0">
                <a:latin typeface="Arial" pitchFamily="34" charset="0"/>
                <a:cs typeface="Arial" pitchFamily="34" charset="0"/>
              </a:rPr>
              <a:t>y explicará el origen de esta disciplina, así como los conceptos fundamentales del derecho del trabajo, tales como trabajador, patrón, relación de trabajo, contrato de trabajo, condiciones de trabajo, suspensión de los efectos de la relación laboral, formas de extinción y derechos y obligaciones de patrones y trabajadores. Asimismo describir la esencia de esta disciplina en el ámbito individual e igualmente la filosofía particular y especifica de esta rama jurídica.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6555641"/>
          </a:xfrm>
          <a:prstGeom prst="rect">
            <a:avLst/>
          </a:prstGeom>
          <a:noFill/>
        </p:spPr>
        <p:txBody>
          <a:bodyPr wrap="square" rtlCol="0">
            <a:spAutoFit/>
          </a:bodyPr>
          <a:lstStyle/>
          <a:p>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a:t>
            </a:r>
            <a:r>
              <a:rPr lang="es-MX" sz="2800" b="1" dirty="0">
                <a:latin typeface="Arial" pitchFamily="34" charset="0"/>
                <a:cs typeface="Arial" pitchFamily="34" charset="0"/>
              </a:rPr>
              <a:t>: </a:t>
            </a:r>
            <a:r>
              <a:rPr lang="es-MX" sz="2800" dirty="0" smtClean="0">
                <a:latin typeface="Arial" pitchFamily="34" charset="0"/>
                <a:cs typeface="Arial" pitchFamily="34" charset="0"/>
              </a:rPr>
              <a:t>EL </a:t>
            </a:r>
            <a:r>
              <a:rPr lang="es-MX" sz="2800" dirty="0">
                <a:latin typeface="Arial" pitchFamily="34" charset="0"/>
                <a:cs typeface="Arial" pitchFamily="34" charset="0"/>
              </a:rPr>
              <a:t>DERECHO DEL TRABAJO.</a:t>
            </a: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ctr"/>
            <a:r>
              <a:rPr lang="es-MX" sz="2800" dirty="0" smtClean="0">
                <a:latin typeface="Arial" pitchFamily="34" charset="0"/>
                <a:cs typeface="Arial" pitchFamily="34" charset="0"/>
              </a:rPr>
              <a:t>UNIDAD I</a:t>
            </a:r>
            <a:endParaRPr lang="es-MX" sz="2800" dirty="0">
              <a:latin typeface="Arial" pitchFamily="34" charset="0"/>
              <a:cs typeface="Arial" pitchFamily="34" charset="0"/>
            </a:endParaRPr>
          </a:p>
          <a:p>
            <a:pPr algn="ctr"/>
            <a:endParaRPr lang="es-MX" sz="2800"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r>
              <a:rPr lang="es-MX" sz="2800" b="1" dirty="0">
                <a:latin typeface="Arial" pitchFamily="34" charset="0"/>
                <a:cs typeface="Arial" pitchFamily="34" charset="0"/>
              </a:rPr>
              <a:t>: </a:t>
            </a:r>
            <a:r>
              <a:rPr lang="es-MX" sz="2800" dirty="0">
                <a:latin typeface="Arial" pitchFamily="34" charset="0"/>
                <a:cs typeface="Arial" pitchFamily="34" charset="0"/>
              </a:rPr>
              <a:t>El alumno se introducirá al derecho del trabajo comprendiendo sus conceptos y conociendo los principios rectores y esencia de la materia,</a:t>
            </a: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980728"/>
            <a:ext cx="8419095" cy="4832092"/>
          </a:xfrm>
          <a:prstGeom prst="rect">
            <a:avLst/>
          </a:prstGeom>
          <a:noFill/>
        </p:spPr>
        <p:txBody>
          <a:bodyPr wrap="square" rtlCol="0">
            <a:spAutoFit/>
          </a:bodyPr>
          <a:lstStyle/>
          <a:p>
            <a:r>
              <a:rPr lang="es-MX" sz="2800" b="1" dirty="0" smtClean="0">
                <a:latin typeface="Arial" pitchFamily="34" charset="0"/>
                <a:cs typeface="Arial" pitchFamily="34" charset="0"/>
              </a:rPr>
              <a:t>Tema: </a:t>
            </a:r>
            <a:r>
              <a:rPr lang="es-MX" sz="2800" dirty="0" smtClean="0">
                <a:latin typeface="Arial" pitchFamily="34" charset="0"/>
                <a:cs typeface="Arial" pitchFamily="34" charset="0"/>
              </a:rPr>
              <a:t>El Derecho del Trabajo</a:t>
            </a:r>
            <a:r>
              <a:rPr lang="es-MX" sz="2800" dirty="0" smtClean="0">
                <a:latin typeface="Arial" pitchFamily="34" charset="0"/>
                <a:cs typeface="Arial" pitchFamily="34" charset="0"/>
              </a:rPr>
              <a:t>.</a:t>
            </a:r>
          </a:p>
          <a:p>
            <a:endParaRPr lang="es-MX" sz="2800" dirty="0" smtClean="0">
              <a:latin typeface="Arial" pitchFamily="34" charset="0"/>
              <a:cs typeface="Arial" pitchFamily="34" charset="0"/>
            </a:endParaRPr>
          </a:p>
          <a:p>
            <a:r>
              <a:rPr lang="es-MX" sz="2800" dirty="0">
                <a:latin typeface="Arial" pitchFamily="34" charset="0"/>
                <a:cs typeface="Arial" pitchFamily="34" charset="0"/>
              </a:rPr>
              <a:t>1.5     Fuentes, interpretación y aplicación del derecho del trabajo.</a:t>
            </a:r>
            <a:endParaRPr lang="es-MX" sz="2800"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Introducción</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A </a:t>
            </a:r>
            <a:r>
              <a:rPr lang="es-MX" sz="2800" dirty="0">
                <a:latin typeface="Arial" pitchFamily="34" charset="0"/>
                <a:cs typeface="Arial" pitchFamily="34" charset="0"/>
              </a:rPr>
              <a:t>continuación haremos referencia dentro del marco jurídico y como recordatorio del lugar que jurídicamente ocupa el Derecho del Trabajo en México, a las ramas y clasificación de este en el campo del Derecho, para entender su naturaleza jurídica (ser eminentemente social).</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548680"/>
            <a:ext cx="8414664" cy="1200329"/>
          </a:xfrm>
          <a:prstGeom prst="rect">
            <a:avLst/>
          </a:prstGeom>
        </p:spPr>
        <p:txBody>
          <a:bodyPr wrap="square">
            <a:spAutoFit/>
          </a:bodyPr>
          <a:lstStyle/>
          <a:p>
            <a:endParaRPr lang="es-MX" sz="2400" dirty="0">
              <a:latin typeface="Arial" pitchFamily="34" charset="0"/>
              <a:cs typeface="Arial" pitchFamily="34" charset="0"/>
            </a:endParaRPr>
          </a:p>
          <a:p>
            <a:endParaRPr lang="es-MX" sz="2400" dirty="0" smtClean="0">
              <a:latin typeface="Arial" pitchFamily="34" charset="0"/>
              <a:cs typeface="Arial" pitchFamily="34" charset="0"/>
            </a:endParaRPr>
          </a:p>
          <a:p>
            <a:endParaRPr lang="es-MX" sz="2400" dirty="0">
              <a:latin typeface="Arial" pitchFamily="34" charset="0"/>
              <a:cs typeface="Arial" pitchFamily="34" charset="0"/>
            </a:endParaRPr>
          </a:p>
        </p:txBody>
      </p:sp>
      <p:sp>
        <p:nvSpPr>
          <p:cNvPr id="3" name="Título 2"/>
          <p:cNvSpPr>
            <a:spLocks noGrp="1"/>
          </p:cNvSpPr>
          <p:nvPr>
            <p:ph type="title"/>
          </p:nvPr>
        </p:nvSpPr>
        <p:spPr>
          <a:xfrm>
            <a:off x="457200" y="274638"/>
            <a:ext cx="8229600" cy="706090"/>
          </a:xfrm>
        </p:spPr>
        <p:txBody>
          <a:bodyPr>
            <a:normAutofit fontScale="90000"/>
          </a:bodyPr>
          <a:lstStyle/>
          <a:p>
            <a:r>
              <a:rPr lang="es-MX" dirty="0" smtClean="0"/>
              <a:t>Fuentes del derecho laboral mexicano</a:t>
            </a:r>
            <a:endParaRPr lang="es-MX" dirty="0"/>
          </a:p>
        </p:txBody>
      </p:sp>
      <p:sp>
        <p:nvSpPr>
          <p:cNvPr id="4" name="Marcador de texto 3"/>
          <p:cNvSpPr>
            <a:spLocks noGrp="1"/>
          </p:cNvSpPr>
          <p:nvPr>
            <p:ph type="body" idx="1"/>
          </p:nvPr>
        </p:nvSpPr>
        <p:spPr>
          <a:xfrm>
            <a:off x="492561" y="1749009"/>
            <a:ext cx="4040188" cy="639762"/>
          </a:xfrm>
        </p:spPr>
        <p:txBody>
          <a:bodyPr>
            <a:noAutofit/>
          </a:bodyPr>
          <a:lstStyle/>
          <a:p>
            <a:endParaRPr lang="es-MX" dirty="0" smtClean="0"/>
          </a:p>
          <a:p>
            <a:r>
              <a:rPr lang="es-MX" dirty="0" smtClean="0"/>
              <a:t>Las </a:t>
            </a:r>
            <a:r>
              <a:rPr lang="es-MX" dirty="0"/>
              <a:t>fuentes formales de derecho del </a:t>
            </a:r>
            <a:r>
              <a:rPr lang="es-MX" dirty="0" smtClean="0"/>
              <a:t>trabajo </a:t>
            </a:r>
            <a:r>
              <a:rPr lang="es-MX" dirty="0"/>
              <a:t>son:</a:t>
            </a:r>
          </a:p>
          <a:p>
            <a:endParaRPr lang="es-MX" dirty="0"/>
          </a:p>
        </p:txBody>
      </p:sp>
      <p:sp>
        <p:nvSpPr>
          <p:cNvPr id="5" name="Marcador de contenido 4"/>
          <p:cNvSpPr>
            <a:spLocks noGrp="1"/>
          </p:cNvSpPr>
          <p:nvPr>
            <p:ph sz="half" idx="2"/>
          </p:nvPr>
        </p:nvSpPr>
        <p:spPr/>
        <p:txBody>
          <a:bodyPr>
            <a:normAutofit fontScale="92500"/>
          </a:bodyPr>
          <a:lstStyle/>
          <a:p>
            <a:r>
              <a:rPr lang="es-MX" dirty="0" smtClean="0"/>
              <a:t>La </a:t>
            </a:r>
            <a:r>
              <a:rPr lang="es-MX" dirty="0"/>
              <a:t>ley</a:t>
            </a:r>
          </a:p>
          <a:p>
            <a:r>
              <a:rPr lang="es-MX" dirty="0"/>
              <a:t>La costumbre</a:t>
            </a:r>
          </a:p>
          <a:p>
            <a:r>
              <a:rPr lang="es-MX" dirty="0"/>
              <a:t>La jurisprudencia</a:t>
            </a:r>
          </a:p>
          <a:p>
            <a:r>
              <a:rPr lang="es-MX" dirty="0"/>
              <a:t>Principios generales del derecho.</a:t>
            </a:r>
          </a:p>
          <a:p>
            <a:r>
              <a:rPr lang="es-MX" dirty="0"/>
              <a:t>Sobre la ley está la costumbre, e inclusiva la jurisprudencia cuando otorgan aun, mayores beneficios a los trabajadores.</a:t>
            </a:r>
          </a:p>
          <a:p>
            <a:endParaRPr lang="es-MX" dirty="0"/>
          </a:p>
        </p:txBody>
      </p:sp>
      <p:sp>
        <p:nvSpPr>
          <p:cNvPr id="6" name="Marcador de texto 5"/>
          <p:cNvSpPr>
            <a:spLocks noGrp="1"/>
          </p:cNvSpPr>
          <p:nvPr>
            <p:ph type="body" sz="quarter" idx="3"/>
          </p:nvPr>
        </p:nvSpPr>
        <p:spPr>
          <a:xfrm>
            <a:off x="4792662" y="1854994"/>
            <a:ext cx="4041775" cy="639762"/>
          </a:xfrm>
        </p:spPr>
        <p:txBody>
          <a:bodyPr>
            <a:noAutofit/>
          </a:bodyPr>
          <a:lstStyle/>
          <a:p>
            <a:r>
              <a:rPr lang="es-MX" dirty="0"/>
              <a:t>Las fuentes reales del derecho laboral son:</a:t>
            </a:r>
          </a:p>
          <a:p>
            <a:endParaRPr lang="es-MX" dirty="0"/>
          </a:p>
        </p:txBody>
      </p:sp>
      <p:sp>
        <p:nvSpPr>
          <p:cNvPr id="7" name="Marcador de contenido 6"/>
          <p:cNvSpPr>
            <a:spLocks noGrp="1"/>
          </p:cNvSpPr>
          <p:nvPr>
            <p:ph sz="quarter" idx="4"/>
          </p:nvPr>
        </p:nvSpPr>
        <p:spPr/>
        <p:txBody>
          <a:bodyPr/>
          <a:lstStyle/>
          <a:p>
            <a:r>
              <a:rPr lang="es-MX" dirty="0" smtClean="0"/>
              <a:t>La </a:t>
            </a:r>
            <a:r>
              <a:rPr lang="es-MX" dirty="0"/>
              <a:t>justicia</a:t>
            </a:r>
          </a:p>
          <a:p>
            <a:r>
              <a:rPr lang="es-MX" dirty="0"/>
              <a:t>La equidad</a:t>
            </a:r>
          </a:p>
          <a:p>
            <a:r>
              <a:rPr lang="es-MX" dirty="0"/>
              <a:t>Las necesidades de los trabajadores</a:t>
            </a:r>
          </a:p>
          <a:p>
            <a:r>
              <a:rPr lang="es-MX" dirty="0"/>
              <a:t>Las aspiraciones obreras</a:t>
            </a:r>
          </a:p>
          <a:p>
            <a:r>
              <a:rPr lang="es-MX" dirty="0"/>
              <a:t>Las necesidades de los patrones o empleadores</a:t>
            </a:r>
          </a:p>
          <a:p>
            <a:endParaRPr lang="es-MX" dirty="0"/>
          </a:p>
        </p:txBody>
      </p:sp>
    </p:spTree>
    <p:extLst>
      <p:ext uri="{BB962C8B-B14F-4D97-AF65-F5344CB8AC3E}">
        <p14:creationId xmlns:p14="http://schemas.microsoft.com/office/powerpoint/2010/main" val="3759760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55576" y="980728"/>
            <a:ext cx="7488832" cy="4031873"/>
          </a:xfrm>
          <a:prstGeom prst="rect">
            <a:avLst/>
          </a:prstGeom>
        </p:spPr>
        <p:txBody>
          <a:bodyPr wrap="square">
            <a:spAutoFit/>
          </a:bodyPr>
          <a:lstStyle/>
          <a:p>
            <a:pPr algn="just"/>
            <a:r>
              <a:rPr lang="es-MX" sz="3200" dirty="0"/>
              <a:t>Las Normas de </a:t>
            </a:r>
            <a:r>
              <a:rPr lang="es-MX" sz="3200" dirty="0" smtClean="0"/>
              <a:t>Trabajo:</a:t>
            </a:r>
          </a:p>
          <a:p>
            <a:pPr algn="just"/>
            <a:endParaRPr lang="es-MX" sz="3200" dirty="0"/>
          </a:p>
          <a:p>
            <a:pPr algn="just"/>
            <a:endParaRPr lang="es-MX" sz="3200" dirty="0"/>
          </a:p>
          <a:p>
            <a:pPr algn="just"/>
            <a:r>
              <a:rPr lang="es-MX" sz="3200" dirty="0"/>
              <a:t>Las normas de trabajo tienden a conseguir el equilibrio y la justicia social en las relaciones entre trabajadores y patrones y están contenidas en la Ley Federal del Trabajo, y por supuesto en la Carta Magna.</a:t>
            </a:r>
          </a:p>
        </p:txBody>
      </p:sp>
    </p:spTree>
    <p:extLst>
      <p:ext uri="{BB962C8B-B14F-4D97-AF65-F5344CB8AC3E}">
        <p14:creationId xmlns:p14="http://schemas.microsoft.com/office/powerpoint/2010/main" val="2397707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 de texto 12"/>
          <p:cNvSpPr txBox="1"/>
          <p:nvPr/>
        </p:nvSpPr>
        <p:spPr>
          <a:xfrm>
            <a:off x="5803900" y="1929765"/>
            <a:ext cx="1548765" cy="142684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La ley</a:t>
            </a:r>
          </a:p>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La analogía</a:t>
            </a:r>
          </a:p>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Principios generales del derecho</a:t>
            </a:r>
          </a:p>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La jurisprudencia</a:t>
            </a:r>
          </a:p>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La costumbre</a:t>
            </a:r>
          </a:p>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La equidad</a:t>
            </a:r>
          </a:p>
        </p:txBody>
      </p:sp>
      <p:sp>
        <p:nvSpPr>
          <p:cNvPr id="4" name="Cuadro de texto 13"/>
          <p:cNvSpPr txBox="1"/>
          <p:nvPr/>
        </p:nvSpPr>
        <p:spPr>
          <a:xfrm>
            <a:off x="1375410" y="2016760"/>
            <a:ext cx="1310005" cy="61722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Fuentes Formales </a:t>
            </a:r>
          </a:p>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Fuentes Reales </a:t>
            </a:r>
          </a:p>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Fuentes Históricas</a:t>
            </a:r>
          </a:p>
        </p:txBody>
      </p:sp>
      <p:sp>
        <p:nvSpPr>
          <p:cNvPr id="5" name="Flecha abajo 4"/>
          <p:cNvSpPr/>
          <p:nvPr/>
        </p:nvSpPr>
        <p:spPr>
          <a:xfrm>
            <a:off x="1833880" y="2629535"/>
            <a:ext cx="69850" cy="2019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6" name="Flecha abajo 5"/>
          <p:cNvSpPr/>
          <p:nvPr/>
        </p:nvSpPr>
        <p:spPr>
          <a:xfrm>
            <a:off x="6238240" y="3281680"/>
            <a:ext cx="57150" cy="165735"/>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7" name="Cuadro de texto 16"/>
          <p:cNvSpPr txBox="1"/>
          <p:nvPr/>
        </p:nvSpPr>
        <p:spPr>
          <a:xfrm>
            <a:off x="1375410" y="2830195"/>
            <a:ext cx="1566545" cy="107124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La ley</a:t>
            </a:r>
          </a:p>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La costumbre</a:t>
            </a:r>
          </a:p>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La jurisprudencia</a:t>
            </a:r>
          </a:p>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Los principios generales</a:t>
            </a:r>
          </a:p>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La equidad</a:t>
            </a:r>
          </a:p>
        </p:txBody>
      </p:sp>
      <p:sp>
        <p:nvSpPr>
          <p:cNvPr id="8" name="Cuadro de texto 17"/>
          <p:cNvSpPr txBox="1"/>
          <p:nvPr/>
        </p:nvSpPr>
        <p:spPr>
          <a:xfrm>
            <a:off x="5556885" y="3445510"/>
            <a:ext cx="2212340" cy="26162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Los trabajadores tienen derechos</a:t>
            </a:r>
          </a:p>
        </p:txBody>
      </p:sp>
      <p:sp>
        <p:nvSpPr>
          <p:cNvPr id="9" name="Flecha abajo 8"/>
          <p:cNvSpPr/>
          <p:nvPr/>
        </p:nvSpPr>
        <p:spPr>
          <a:xfrm>
            <a:off x="1825625" y="3808730"/>
            <a:ext cx="132080" cy="168910"/>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0" name="Flecha abajo 9"/>
          <p:cNvSpPr/>
          <p:nvPr/>
        </p:nvSpPr>
        <p:spPr>
          <a:xfrm>
            <a:off x="6248400" y="3659505"/>
            <a:ext cx="112395" cy="175260"/>
          </a:xfrm>
          <a:prstGeom prst="downArrow">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sp>
        <p:nvSpPr>
          <p:cNvPr id="11" name="Cuadro de texto 10"/>
          <p:cNvSpPr txBox="1"/>
          <p:nvPr/>
        </p:nvSpPr>
        <p:spPr>
          <a:xfrm>
            <a:off x="1374775" y="4037330"/>
            <a:ext cx="2127250" cy="59118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s-MX" sz="1100">
                <a:effectLst/>
                <a:ea typeface="Calibri" panose="020F0502020204030204" pitchFamily="34" charset="0"/>
                <a:cs typeface="Times New Roman" panose="02020603050405020304" pitchFamily="18" charset="0"/>
              </a:rPr>
              <a:t>Fuentes formales especiales</a:t>
            </a:r>
          </a:p>
          <a:p>
            <a:pPr>
              <a:lnSpc>
                <a:spcPct val="107000"/>
              </a:lnSpc>
              <a:spcAft>
                <a:spcPts val="0"/>
              </a:spcAft>
            </a:pPr>
            <a:r>
              <a:rPr lang="es-MX" sz="1100">
                <a:effectLst/>
                <a:ea typeface="Calibri" panose="020F0502020204030204" pitchFamily="34" charset="0"/>
                <a:cs typeface="Times New Roman" panose="02020603050405020304" pitchFamily="18" charset="0"/>
              </a:rPr>
              <a:t>El contrato colectivo, contrato ley</a:t>
            </a:r>
          </a:p>
        </p:txBody>
      </p:sp>
      <p:sp>
        <p:nvSpPr>
          <p:cNvPr id="12" name="Cuadro de texto 24"/>
          <p:cNvSpPr txBox="1"/>
          <p:nvPr/>
        </p:nvSpPr>
        <p:spPr>
          <a:xfrm>
            <a:off x="5790565" y="3840480"/>
            <a:ext cx="1647825" cy="36766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s-MX" sz="1100">
                <a:effectLst/>
                <a:ea typeface="Calibri" panose="020F0502020204030204" pitchFamily="34" charset="0"/>
                <a:cs typeface="Times New Roman" panose="02020603050405020304" pitchFamily="18" charset="0"/>
              </a:rPr>
              <a:t>Garantías sociales</a:t>
            </a:r>
          </a:p>
        </p:txBody>
      </p:sp>
      <p:pic>
        <p:nvPicPr>
          <p:cNvPr id="13" name="Imagen 12"/>
          <p:cNvPicPr/>
          <p:nvPr/>
        </p:nvPicPr>
        <p:blipFill>
          <a:blip r:embed="rId2">
            <a:extLst>
              <a:ext uri="{28A0092B-C50C-407E-A947-70E740481C1C}">
                <a14:useLocalDpi xmlns:a14="http://schemas.microsoft.com/office/drawing/2010/main" val="0"/>
              </a:ext>
            </a:extLst>
          </a:blip>
          <a:srcRect/>
          <a:stretch>
            <a:fillRect/>
          </a:stretch>
        </p:blipFill>
        <p:spPr bwMode="auto">
          <a:xfrm>
            <a:off x="6258560" y="4087495"/>
            <a:ext cx="128905" cy="179070"/>
          </a:xfrm>
          <a:prstGeom prst="rect">
            <a:avLst/>
          </a:prstGeom>
          <a:noFill/>
          <a:ln>
            <a:noFill/>
          </a:ln>
        </p:spPr>
      </p:pic>
      <p:sp>
        <p:nvSpPr>
          <p:cNvPr id="14" name="Cuadro de texto 27"/>
          <p:cNvSpPr txBox="1"/>
          <p:nvPr/>
        </p:nvSpPr>
        <p:spPr>
          <a:xfrm>
            <a:off x="5290185" y="4282440"/>
            <a:ext cx="2244725" cy="64579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s-MX" sz="1000">
                <a:effectLst/>
                <a:ea typeface="Calibri" panose="020F0502020204030204" pitchFamily="34" charset="0"/>
                <a:cs typeface="Times New Roman" panose="02020603050405020304" pitchFamily="18" charset="0"/>
              </a:rPr>
              <a:t>Art. 123 constitucional</a:t>
            </a:r>
            <a:endParaRPr lang="es-MX" sz="1100">
              <a:effectLst/>
              <a:ea typeface="Calibri" panose="020F0502020204030204" pitchFamily="34" charset="0"/>
              <a:cs typeface="Times New Roman" panose="02020603050405020304" pitchFamily="18" charset="0"/>
            </a:endParaRPr>
          </a:p>
          <a:p>
            <a:pPr>
              <a:lnSpc>
                <a:spcPct val="107000"/>
              </a:lnSpc>
              <a:spcAft>
                <a:spcPts val="0"/>
              </a:spcAft>
            </a:pPr>
            <a:r>
              <a:rPr lang="es-MX" sz="1000">
                <a:effectLst/>
                <a:ea typeface="Calibri" panose="020F0502020204030204" pitchFamily="34" charset="0"/>
                <a:cs typeface="Times New Roman" panose="02020603050405020304" pitchFamily="18" charset="0"/>
              </a:rPr>
              <a:t>Aart. 9 estipulan derechos los trab.</a:t>
            </a:r>
            <a:endParaRPr lang="es-MX" sz="1100">
              <a:effectLst/>
              <a:ea typeface="Calibri" panose="020F0502020204030204" pitchFamily="34" charset="0"/>
              <a:cs typeface="Times New Roman" panose="02020603050405020304" pitchFamily="18" charset="0"/>
            </a:endParaRPr>
          </a:p>
          <a:p>
            <a:pPr>
              <a:lnSpc>
                <a:spcPct val="107000"/>
              </a:lnSpc>
              <a:spcAft>
                <a:spcPts val="0"/>
              </a:spcAft>
            </a:pPr>
            <a:r>
              <a:rPr lang="es-MX" sz="1000">
                <a:effectLst/>
                <a:ea typeface="Calibri" panose="020F0502020204030204" pitchFamily="34" charset="0"/>
                <a:cs typeface="Times New Roman" panose="02020603050405020304" pitchFamily="18" charset="0"/>
              </a:rPr>
              <a:t>Art. 5, 115 y 73</a:t>
            </a:r>
            <a:endParaRPr lang="es-MX" sz="1100">
              <a:effectLst/>
              <a:ea typeface="Calibri" panose="020F0502020204030204" pitchFamily="34" charset="0"/>
              <a:cs typeface="Times New Roman" panose="02020603050405020304" pitchFamily="18" charset="0"/>
            </a:endParaRPr>
          </a:p>
        </p:txBody>
      </p:sp>
      <p:sp>
        <p:nvSpPr>
          <p:cNvPr id="15" name="CuadroTexto 14"/>
          <p:cNvSpPr txBox="1"/>
          <p:nvPr/>
        </p:nvSpPr>
        <p:spPr>
          <a:xfrm>
            <a:off x="1374775" y="692696"/>
            <a:ext cx="6509593" cy="461665"/>
          </a:xfrm>
          <a:prstGeom prst="rect">
            <a:avLst/>
          </a:prstGeom>
          <a:noFill/>
        </p:spPr>
        <p:txBody>
          <a:bodyPr wrap="square" rtlCol="0">
            <a:spAutoFit/>
          </a:bodyPr>
          <a:lstStyle/>
          <a:p>
            <a:r>
              <a:rPr lang="es-MX" sz="2400" dirty="0"/>
              <a:t>Fuentes e Interpretación del Derecho del </a:t>
            </a:r>
            <a:r>
              <a:rPr lang="es-MX" sz="2400" dirty="0" smtClean="0"/>
              <a:t>Trabajo</a:t>
            </a:r>
            <a:endParaRPr lang="es-MX" sz="2400" dirty="0"/>
          </a:p>
        </p:txBody>
      </p:sp>
    </p:spTree>
    <p:extLst>
      <p:ext uri="{BB962C8B-B14F-4D97-AF65-F5344CB8AC3E}">
        <p14:creationId xmlns:p14="http://schemas.microsoft.com/office/powerpoint/2010/main" val="2252509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476672"/>
            <a:ext cx="8424936" cy="5632311"/>
          </a:xfrm>
          <a:prstGeom prst="rect">
            <a:avLst/>
          </a:prstGeom>
        </p:spPr>
        <p:txBody>
          <a:bodyPr wrap="square">
            <a:spAutoFit/>
          </a:bodyPr>
          <a:lstStyle/>
          <a:p>
            <a:pPr algn="just"/>
            <a:r>
              <a:rPr lang="es-MX" sz="2400" dirty="0" smtClean="0">
                <a:latin typeface="Arial Black" pitchFamily="34" charset="0"/>
              </a:rPr>
              <a:t>Conclusiones</a:t>
            </a:r>
            <a:r>
              <a:rPr lang="es-MX" sz="2400" dirty="0" smtClean="0">
                <a:latin typeface="Arial Black" pitchFamily="34" charset="0"/>
              </a:rPr>
              <a:t>:</a:t>
            </a:r>
          </a:p>
          <a:p>
            <a:pPr algn="just"/>
            <a:endParaRPr lang="es-MX" sz="2400" dirty="0">
              <a:latin typeface="Arial Black" pitchFamily="34" charset="0"/>
            </a:endParaRPr>
          </a:p>
          <a:p>
            <a:pPr algn="just"/>
            <a:endParaRPr lang="es-MX" sz="2400" dirty="0" smtClean="0">
              <a:latin typeface="Arial Black" pitchFamily="34" charset="0"/>
            </a:endParaRPr>
          </a:p>
          <a:p>
            <a:pPr algn="just"/>
            <a:r>
              <a:rPr lang="es-MX" sz="2400" dirty="0">
                <a:latin typeface="Arial" panose="020B0604020202020204" pitchFamily="34" charset="0"/>
                <a:cs typeface="Arial" panose="020B0604020202020204" pitchFamily="34" charset="0"/>
              </a:rPr>
              <a:t>La interpretación de las normas de trabajo tomara en consideración sus finalidades señaladas en </a:t>
            </a:r>
            <a:r>
              <a:rPr lang="es-MX" sz="2400" dirty="0" smtClean="0">
                <a:latin typeface="Arial" panose="020B0604020202020204" pitchFamily="34" charset="0"/>
                <a:cs typeface="Arial" panose="020B0604020202020204" pitchFamily="34" charset="0"/>
              </a:rPr>
              <a:t>la ley laboral.</a:t>
            </a:r>
          </a:p>
          <a:p>
            <a:pPr algn="just"/>
            <a:endParaRPr lang="es-MX" sz="2400" dirty="0" smtClean="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Las </a:t>
            </a:r>
            <a:r>
              <a:rPr lang="es-MX" sz="2400" dirty="0">
                <a:latin typeface="Arial" panose="020B0604020202020204" pitchFamily="34" charset="0"/>
                <a:cs typeface="Arial" panose="020B0604020202020204" pitchFamily="34" charset="0"/>
              </a:rPr>
              <a:t>normas de trabajo tienden a conseguir el equilibrio y la justicia en las relaciones entre trabajadores y </a:t>
            </a:r>
            <a:r>
              <a:rPr lang="es-MX" sz="2400" dirty="0" smtClean="0">
                <a:latin typeface="Arial" panose="020B0604020202020204" pitchFamily="34" charset="0"/>
                <a:cs typeface="Arial" panose="020B0604020202020204" pitchFamily="34" charset="0"/>
              </a:rPr>
              <a:t>patrones.</a:t>
            </a:r>
          </a:p>
          <a:p>
            <a:pPr marL="342900" indent="-342900" algn="just">
              <a:buFont typeface="Wingdings" panose="05000000000000000000" pitchFamily="2" charset="2"/>
              <a:buChar char="Ø"/>
            </a:pPr>
            <a:endParaRPr lang="es-MX"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El </a:t>
            </a:r>
            <a:r>
              <a:rPr lang="es-MX" sz="2400" dirty="0">
                <a:latin typeface="Arial" panose="020B0604020202020204" pitchFamily="34" charset="0"/>
                <a:cs typeface="Arial" panose="020B0604020202020204" pitchFamily="34" charset="0"/>
              </a:rPr>
              <a:t>trabajo es un derecho y un deber social, no es un </a:t>
            </a:r>
            <a:r>
              <a:rPr lang="es-MX" sz="2400" dirty="0" smtClean="0">
                <a:latin typeface="Arial" panose="020B0604020202020204" pitchFamily="34" charset="0"/>
                <a:cs typeface="Arial" panose="020B0604020202020204" pitchFamily="34" charset="0"/>
              </a:rPr>
              <a:t>articulo </a:t>
            </a:r>
            <a:r>
              <a:rPr lang="es-MX" sz="2400" dirty="0">
                <a:latin typeface="Arial" panose="020B0604020202020204" pitchFamily="34" charset="0"/>
                <a:cs typeface="Arial" panose="020B0604020202020204" pitchFamily="34" charset="0"/>
              </a:rPr>
              <a:t>De comercio, exige respeto para las partes y dignidad para quien lo presta y debe efectuarse en condiciones que aseguren la vida, la salud y un nivel económico decoroso para el trabajador y su familia</a:t>
            </a:r>
          </a:p>
          <a:p>
            <a:pPr algn="just"/>
            <a:endParaRPr lang="es-MX" sz="2400" dirty="0">
              <a:latin typeface="Arial Black" pitchFamily="34" charset="0"/>
            </a:endParaRPr>
          </a:p>
        </p:txBody>
      </p:sp>
    </p:spTree>
    <p:extLst>
      <p:ext uri="{BB962C8B-B14F-4D97-AF65-F5344CB8AC3E}">
        <p14:creationId xmlns:p14="http://schemas.microsoft.com/office/powerpoint/2010/main" val="165985394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TotalTime>
  <Words>701</Words>
  <Application>Microsoft Office PowerPoint</Application>
  <PresentationFormat>Presentación en pantalla (4:3)</PresentationFormat>
  <Paragraphs>89</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Arial Black</vt:lpstr>
      <vt:lpstr>Calibri</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Fuentes del derecho laboral mexicano</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Docente</cp:lastModifiedBy>
  <cp:revision>29</cp:revision>
  <dcterms:created xsi:type="dcterms:W3CDTF">2012-08-07T16:35:15Z</dcterms:created>
  <dcterms:modified xsi:type="dcterms:W3CDTF">2016-08-18T21:04:12Z</dcterms:modified>
</cp:coreProperties>
</file>